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2" r:id="rId4"/>
    <p:sldId id="270" r:id="rId5"/>
    <p:sldId id="262" r:id="rId6"/>
    <p:sldId id="258" r:id="rId7"/>
    <p:sldId id="259" r:id="rId8"/>
    <p:sldId id="261" r:id="rId9"/>
    <p:sldId id="263" r:id="rId10"/>
    <p:sldId id="264" r:id="rId11"/>
    <p:sldId id="266" r:id="rId12"/>
    <p:sldId id="267" r:id="rId13"/>
    <p:sldId id="268" r:id="rId14"/>
    <p:sldId id="269" r:id="rId15"/>
    <p:sldId id="273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7"/>
    <p:restoredTop sz="94681"/>
  </p:normalViewPr>
  <p:slideViewPr>
    <p:cSldViewPr snapToGrid="0" snapToObjects="1">
      <p:cViewPr varScale="1">
        <p:scale>
          <a:sx n="87" d="100"/>
          <a:sy n="87" d="100"/>
        </p:scale>
        <p:origin x="51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63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28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182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49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610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904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726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13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565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2E242-AB04-404E-97BD-80E52F4CEEBB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651B3-F3A7-5548-8435-9D4FCF6A54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366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14738"/>
            <a:ext cx="9144000" cy="1655762"/>
          </a:xfrm>
        </p:spPr>
        <p:txBody>
          <a:bodyPr>
            <a:normAutofit/>
          </a:bodyPr>
          <a:lstStyle/>
          <a:p>
            <a:r>
              <a:rPr lang="en-US" b="1" dirty="0"/>
              <a:t>TYSOE – A village for the 21</a:t>
            </a:r>
            <a:r>
              <a:rPr lang="en-US" b="1" baseline="30000" dirty="0"/>
              <a:t>st</a:t>
            </a:r>
            <a:r>
              <a:rPr lang="en-US" b="1" dirty="0"/>
              <a:t> Century and beyond</a:t>
            </a:r>
          </a:p>
          <a:p>
            <a:endParaRPr lang="en-US" sz="1200" b="1" dirty="0"/>
          </a:p>
          <a:p>
            <a:r>
              <a:rPr lang="en-US" b="1" dirty="0"/>
              <a:t>Recommendations of the Voluntary Group </a:t>
            </a:r>
          </a:p>
          <a:p>
            <a:r>
              <a:rPr lang="en-US" b="1" dirty="0"/>
              <a:t>Meeting Tuesday 19</a:t>
            </a:r>
            <a:r>
              <a:rPr lang="en-US" b="1" baseline="30000" dirty="0"/>
              <a:t>th</a:t>
            </a:r>
            <a:r>
              <a:rPr lang="en-US" b="1" dirty="0"/>
              <a:t> July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1135063"/>
            <a:ext cx="9144000" cy="2387600"/>
          </a:xfrm>
        </p:spPr>
        <p:txBody>
          <a:bodyPr/>
          <a:lstStyle/>
          <a:p>
            <a:r>
              <a:rPr lang="en-US" b="1" dirty="0"/>
              <a:t>TYSOE NEIGHBOURHOOD PLAN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5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Site Allocation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process outlined on previous slide means:</a:t>
            </a:r>
          </a:p>
          <a:p>
            <a:r>
              <a:rPr lang="en-US" dirty="0"/>
              <a:t>Sufficient sites are identified to meet the housing target </a:t>
            </a:r>
          </a:p>
          <a:p>
            <a:r>
              <a:rPr lang="en-US" dirty="0"/>
              <a:t>Residents are given the opportunity to participate in the process</a:t>
            </a:r>
          </a:p>
          <a:p>
            <a:r>
              <a:rPr lang="en-US" dirty="0"/>
              <a:t>Via consultation all residents to comment on the major sites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VG recommends using a consultant as doing so will: </a:t>
            </a:r>
          </a:p>
          <a:p>
            <a:pPr marL="0" indent="0">
              <a:buNone/>
            </a:pPr>
            <a:r>
              <a:rPr lang="en-US" dirty="0"/>
              <a:t>	a) help to accelerate this process and create level of ‘buy in’ </a:t>
            </a:r>
          </a:p>
          <a:p>
            <a:pPr marL="0" indent="0">
              <a:buNone/>
            </a:pPr>
            <a:r>
              <a:rPr lang="en-US" dirty="0"/>
              <a:t>	b) offer an objective view, separate from village politics 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7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Consultation 1 – Aspirations &amp; Opinions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VG recommends that there should be further consultation with the village about their aspirations and opinions with a view to defining a Vision for </a:t>
            </a:r>
            <a:r>
              <a:rPr lang="en-US" dirty="0" err="1"/>
              <a:t>Tysoe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  <a:r>
              <a:rPr lang="en-US" b="1" i="1" dirty="0"/>
              <a:t>What kind of village do you want to live in</a:t>
            </a:r>
            <a:r>
              <a:rPr lang="en-US" b="1" dirty="0"/>
              <a:t>? </a:t>
            </a:r>
            <a:r>
              <a:rPr lang="en-US" dirty="0"/>
              <a:t>What aspects of the village are precious to you?  What excites you about living in </a:t>
            </a:r>
            <a:r>
              <a:rPr lang="en-US" dirty="0" err="1"/>
              <a:t>Tysoe</a:t>
            </a:r>
            <a:r>
              <a:rPr lang="en-US" dirty="0"/>
              <a:t>? Which views are special? What are the known problem areas i.e. flood?  What changes, if any, would you like to see happen?</a:t>
            </a:r>
          </a:p>
          <a:p>
            <a:r>
              <a:rPr lang="en-US" i="1" dirty="0"/>
              <a:t>“</a:t>
            </a:r>
            <a:r>
              <a:rPr lang="en-US" b="1" i="1" dirty="0"/>
              <a:t>We have to find 55 houses where do you think they should be? </a:t>
            </a:r>
          </a:p>
          <a:p>
            <a:pPr marL="0" indent="0">
              <a:buNone/>
            </a:pPr>
            <a:r>
              <a:rPr lang="en-US" dirty="0"/>
              <a:t>The aim is not only to identify sites but to engage and enthuse the village about creating a vision for the kind of village </a:t>
            </a:r>
            <a:r>
              <a:rPr lang="en-US" dirty="0" err="1"/>
              <a:t>Tysoe</a:t>
            </a:r>
            <a:r>
              <a:rPr lang="en-US" dirty="0"/>
              <a:t> should be. </a:t>
            </a:r>
          </a:p>
        </p:txBody>
      </p:sp>
    </p:spTree>
    <p:extLst>
      <p:ext uri="{BB962C8B-B14F-4D97-AF65-F5344CB8AC3E}">
        <p14:creationId xmlns:p14="http://schemas.microsoft.com/office/powerpoint/2010/main" val="979734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Consultation 2 - Interactive consultation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Aim: </a:t>
            </a:r>
            <a:r>
              <a:rPr lang="en-US" dirty="0"/>
              <a:t>To find out residents aspirations and opinions</a:t>
            </a:r>
          </a:p>
          <a:p>
            <a:pPr marL="0" indent="0">
              <a:buNone/>
            </a:pPr>
            <a:r>
              <a:rPr lang="en-US" dirty="0"/>
              <a:t>Set up an interactive consultation using maps, </a:t>
            </a:r>
            <a:r>
              <a:rPr lang="en-US" dirty="0" err="1"/>
              <a:t>coloured</a:t>
            </a:r>
            <a:r>
              <a:rPr lang="en-US" dirty="0"/>
              <a:t> pins post-it notes, flip charts and a list of open-ended questions to elicit the wide-ranging answers needed.   Writing on the maps will be encouraged</a:t>
            </a:r>
            <a:r>
              <a:rPr lang="en-US" b="1" dirty="0"/>
              <a:t>. 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Need to decide how we go about this:</a:t>
            </a:r>
          </a:p>
          <a:p>
            <a:pPr lvl="2"/>
            <a:r>
              <a:rPr lang="en-US" sz="2800" dirty="0"/>
              <a:t>3-4 focus groups</a:t>
            </a:r>
          </a:p>
          <a:p>
            <a:pPr lvl="2"/>
            <a:r>
              <a:rPr lang="en-US" sz="2800" dirty="0"/>
              <a:t>Open sessions in the Village Hall / Tearooms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 no holds barred process </a:t>
            </a:r>
            <a:r>
              <a:rPr lang="en-US" b="1" i="1" dirty="0"/>
              <a:t>The process needs to be dynamic and energetic</a:t>
            </a:r>
            <a:r>
              <a:rPr lang="en-US" b="1" dirty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470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Consultation 3 - Views on the Site Plan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Aim: </a:t>
            </a:r>
            <a:r>
              <a:rPr lang="en-US" dirty="0"/>
              <a:t>To arrange a consultation to enable the village to give their views on the Site Plan:</a:t>
            </a:r>
          </a:p>
          <a:p>
            <a:r>
              <a:rPr lang="en-US" dirty="0"/>
              <a:t>Present draft Site Plan with potential sites and “visionary” element combined</a:t>
            </a:r>
          </a:p>
          <a:p>
            <a:r>
              <a:rPr lang="en-US" dirty="0"/>
              <a:t>Highlight the location of different types, sizes and styles of dwellings – (This can also be explored at this consultation) </a:t>
            </a:r>
          </a:p>
          <a:p>
            <a:r>
              <a:rPr lang="en-US" dirty="0"/>
              <a:t>Include ‘Areas of Restraint’ i.e. green buffer between Lower and Middle </a:t>
            </a:r>
            <a:r>
              <a:rPr lang="en-US" dirty="0" err="1"/>
              <a:t>Tysoe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NB: Plan will need aligning with SDC planning policies and the NPPF.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45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Consultation 4 –With Developers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Aim: </a:t>
            </a:r>
            <a:r>
              <a:rPr lang="en-US" dirty="0"/>
              <a:t>To arrange a consultation to engage with and obtain views from major developers. Why is this necessary?</a:t>
            </a:r>
          </a:p>
          <a:p>
            <a:r>
              <a:rPr lang="en-US" dirty="0"/>
              <a:t>As a reality check on the final Site plan i.e. to see if the visionary aspirations are feasible</a:t>
            </a:r>
          </a:p>
          <a:p>
            <a:r>
              <a:rPr lang="en-US" dirty="0"/>
              <a:t>To encourage developers to do some of the work</a:t>
            </a:r>
          </a:p>
          <a:p>
            <a:r>
              <a:rPr lang="en-US" dirty="0"/>
              <a:t>To identify house building companies who are sympathetic to </a:t>
            </a:r>
            <a:r>
              <a:rPr lang="en-US" dirty="0" err="1"/>
              <a:t>Tysoe’s</a:t>
            </a:r>
            <a:r>
              <a:rPr lang="en-US" dirty="0"/>
              <a:t> values as described in the NP.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54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shared objective of both the </a:t>
            </a:r>
            <a:r>
              <a:rPr lang="en-US" dirty="0" err="1"/>
              <a:t>Tysoe</a:t>
            </a:r>
            <a:r>
              <a:rPr lang="en-US" dirty="0"/>
              <a:t> Parish Council and the Voluntary Group is to complete the </a:t>
            </a:r>
            <a:r>
              <a:rPr lang="en-US" dirty="0" err="1"/>
              <a:t>Neighbourhood</a:t>
            </a:r>
            <a:r>
              <a:rPr lang="en-US" dirty="0"/>
              <a:t> Plan for </a:t>
            </a:r>
            <a:r>
              <a:rPr lang="en-US" dirty="0" err="1"/>
              <a:t>Tysoe</a:t>
            </a:r>
            <a:r>
              <a:rPr lang="en-US" dirty="0"/>
              <a:t> as swiftly and efficiently as possible.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There is no time to lose . . .without a plan we have no </a:t>
            </a:r>
            <a:r>
              <a:rPr lang="en-US" dirty="0" err="1"/>
              <a:t>defence</a:t>
            </a:r>
            <a:r>
              <a:rPr lang="en-US" dirty="0"/>
              <a:t>! </a:t>
            </a:r>
            <a:r>
              <a:rPr lang="en-US" dirty="0" err="1"/>
              <a:t>Tysoe</a:t>
            </a:r>
            <a:r>
              <a:rPr lang="en-US" dirty="0"/>
              <a:t> needs to take charge of defining its shape and destiny.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3140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Checklist of points discussed and decisions taken</a:t>
            </a:r>
          </a:p>
          <a:p>
            <a:r>
              <a:rPr lang="en-US" dirty="0"/>
              <a:t>Need to decide composition of NP Working Party</a:t>
            </a:r>
          </a:p>
          <a:p>
            <a:r>
              <a:rPr lang="en-US" dirty="0"/>
              <a:t>Agree next steps and allocate responsibilities</a:t>
            </a:r>
          </a:p>
          <a:p>
            <a:r>
              <a:rPr lang="en-US" dirty="0"/>
              <a:t>Agree timing plan</a:t>
            </a:r>
          </a:p>
          <a:p>
            <a:r>
              <a:rPr lang="en-US" dirty="0"/>
              <a:t>Date of next meeting</a:t>
            </a:r>
          </a:p>
        </p:txBody>
      </p:sp>
    </p:spTree>
    <p:extLst>
      <p:ext uri="{BB962C8B-B14F-4D97-AF65-F5344CB8AC3E}">
        <p14:creationId xmlns:p14="http://schemas.microsoft.com/office/powerpoint/2010/main" val="1529248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The Brief</a:t>
            </a:r>
          </a:p>
          <a:p>
            <a:pPr lvl="0"/>
            <a:r>
              <a:rPr lang="en-US" dirty="0"/>
              <a:t>Importance of the NP</a:t>
            </a:r>
            <a:r>
              <a:rPr lang="en-US" b="1" dirty="0"/>
              <a:t>							</a:t>
            </a:r>
            <a:endParaRPr lang="en-US" dirty="0"/>
          </a:p>
          <a:p>
            <a:pPr lvl="0"/>
            <a:r>
              <a:rPr lang="en-US" dirty="0"/>
              <a:t>The LSV boundary </a:t>
            </a:r>
            <a:r>
              <a:rPr lang="en-US" b="1" dirty="0"/>
              <a:t>		</a:t>
            </a:r>
            <a:endParaRPr lang="en-US" dirty="0"/>
          </a:p>
          <a:p>
            <a:pPr lvl="0"/>
            <a:r>
              <a:rPr lang="en-US" dirty="0"/>
              <a:t>Housing Needs Survey</a:t>
            </a:r>
            <a:r>
              <a:rPr lang="en-US" b="1" dirty="0"/>
              <a:t>				</a:t>
            </a:r>
            <a:endParaRPr lang="en-US" dirty="0"/>
          </a:p>
          <a:p>
            <a:pPr lvl="0"/>
            <a:r>
              <a:rPr lang="en-US" dirty="0"/>
              <a:t>Identifying Sites</a:t>
            </a:r>
            <a:r>
              <a:rPr lang="en-US" b="1" dirty="0"/>
              <a:t>				</a:t>
            </a:r>
          </a:p>
          <a:p>
            <a:pPr lvl="0"/>
            <a:r>
              <a:rPr lang="en-US" dirty="0"/>
              <a:t>55+ dwellings</a:t>
            </a:r>
            <a:r>
              <a:rPr lang="en-US" b="1" dirty="0"/>
              <a:t>							</a:t>
            </a:r>
          </a:p>
          <a:p>
            <a:pPr lvl="0"/>
            <a:r>
              <a:rPr lang="en-US" dirty="0"/>
              <a:t>Site Allocation 1-2</a:t>
            </a:r>
          </a:p>
          <a:p>
            <a:pPr lvl="0"/>
            <a:r>
              <a:rPr lang="en-US" dirty="0"/>
              <a:t>Consultation 1-4</a:t>
            </a:r>
          </a:p>
          <a:p>
            <a:pPr lvl="0"/>
            <a:r>
              <a:rPr lang="en-US" dirty="0"/>
              <a:t>Conclusion</a:t>
            </a:r>
            <a:r>
              <a:rPr lang="en-US" b="1" dirty="0"/>
              <a:t>	</a:t>
            </a:r>
          </a:p>
          <a:p>
            <a:pPr lvl="0"/>
            <a:r>
              <a:rPr lang="en-US" dirty="0"/>
              <a:t>Next stage	</a:t>
            </a:r>
            <a:r>
              <a:rPr lang="en-US" b="1" dirty="0"/>
              <a:t>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843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Tysoe</a:t>
            </a:r>
            <a:r>
              <a:rPr lang="en-US" dirty="0"/>
              <a:t> Parish Council (PC) asked the Voluntary Group (VG)to review and make recommendations on the 2</a:t>
            </a:r>
            <a:r>
              <a:rPr lang="en-US" baseline="30000" dirty="0"/>
              <a:t>nd</a:t>
            </a:r>
            <a:r>
              <a:rPr lang="en-US" dirty="0"/>
              <a:t> draft of the NP in respect of: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Following planning guidelines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SDC’s core strategy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Look at what other PCs have done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Consider the process for Site Allocation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Review / recommend Local Service Village (LSV) boundary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Housing Needs Survey update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Consultation – involving the village</a:t>
            </a:r>
          </a:p>
        </p:txBody>
      </p:sp>
    </p:spTree>
    <p:extLst>
      <p:ext uri="{BB962C8B-B14F-4D97-AF65-F5344CB8AC3E}">
        <p14:creationId xmlns:p14="http://schemas.microsoft.com/office/powerpoint/2010/main" val="1895222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the NP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dirty="0"/>
              <a:t>The </a:t>
            </a:r>
            <a:r>
              <a:rPr lang="en-US" dirty="0" err="1"/>
              <a:t>Neighbourhood</a:t>
            </a:r>
            <a:r>
              <a:rPr lang="en-US" dirty="0"/>
              <a:t> Plan helps to: </a:t>
            </a:r>
          </a:p>
          <a:p>
            <a:pPr lvl="0"/>
            <a:r>
              <a:rPr lang="en-US" dirty="0"/>
              <a:t>Decide where and how new developments take place </a:t>
            </a:r>
          </a:p>
          <a:p>
            <a:pPr lvl="0"/>
            <a:r>
              <a:rPr lang="en-US" dirty="0"/>
              <a:t>Influences the type of housing built by adding conditions which improve quality and sustainability</a:t>
            </a:r>
          </a:p>
          <a:p>
            <a:pPr lvl="0" fontAlgn="base"/>
            <a:r>
              <a:rPr lang="en-US" dirty="0"/>
              <a:t>Makes </a:t>
            </a:r>
            <a:r>
              <a:rPr lang="en-US" dirty="0" err="1"/>
              <a:t>Tysoe</a:t>
            </a:r>
            <a:r>
              <a:rPr lang="en-US" dirty="0"/>
              <a:t> a harder target for rapacious developers</a:t>
            </a:r>
          </a:p>
          <a:p>
            <a:pPr lvl="0"/>
            <a:r>
              <a:rPr lang="en-US" dirty="0"/>
              <a:t>Ensures contributions by developers are reinvested in the village, rather than going elsewhere</a:t>
            </a:r>
          </a:p>
          <a:p>
            <a:pPr lvl="0"/>
            <a:r>
              <a:rPr lang="en-US" dirty="0"/>
              <a:t>Safeguards against known problems like the risk of flooding by avoiding high risk areas</a:t>
            </a:r>
          </a:p>
          <a:p>
            <a:pPr lvl="0"/>
            <a:r>
              <a:rPr lang="en-US" dirty="0"/>
              <a:t>Contain the size of the developments to maintain the village character</a:t>
            </a:r>
            <a:r>
              <a:rPr lang="en-US" b="1" dirty="0"/>
              <a:t>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51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4900" dirty="0"/>
              <a:t>The LSV boundary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VG recommends the boundary of the </a:t>
            </a:r>
            <a:r>
              <a:rPr lang="en-US" dirty="0" err="1"/>
              <a:t>Tysoe</a:t>
            </a:r>
            <a:r>
              <a:rPr lang="en-US" dirty="0"/>
              <a:t> Local Service Village (LSV) should include Upper, Middle and Lower </a:t>
            </a:r>
            <a:r>
              <a:rPr lang="en-US" dirty="0" err="1"/>
              <a:t>Tysoe</a:t>
            </a:r>
            <a:r>
              <a:rPr lang="en-US" dirty="0"/>
              <a:t>, as the residents of Lower </a:t>
            </a:r>
            <a:r>
              <a:rPr lang="en-US" dirty="0" err="1"/>
              <a:t>Tysoe</a:t>
            </a:r>
            <a:r>
              <a:rPr lang="en-US" dirty="0"/>
              <a:t> feel that they “belong” to </a:t>
            </a:r>
            <a:r>
              <a:rPr lang="en-US" dirty="0" err="1"/>
              <a:t>Tysoe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u="sng" dirty="0"/>
              <a:t>Safeguards:</a:t>
            </a:r>
          </a:p>
          <a:p>
            <a:pPr lvl="0"/>
            <a:r>
              <a:rPr lang="en-US" dirty="0"/>
              <a:t>Create a “green buffer” between Lower </a:t>
            </a:r>
            <a:r>
              <a:rPr lang="en-US" dirty="0" err="1"/>
              <a:t>Tysoe</a:t>
            </a:r>
            <a:r>
              <a:rPr lang="en-US" dirty="0"/>
              <a:t> and Middle </a:t>
            </a:r>
            <a:r>
              <a:rPr lang="en-US" dirty="0" err="1"/>
              <a:t>Tysoe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To preserve the distinctive and historical separation </a:t>
            </a:r>
          </a:p>
          <a:p>
            <a:pPr lvl="0"/>
            <a:r>
              <a:rPr lang="en-US" dirty="0"/>
              <a:t>Restrict any single development in Lower </a:t>
            </a:r>
            <a:r>
              <a:rPr lang="en-US" dirty="0" err="1"/>
              <a:t>Tysoe</a:t>
            </a:r>
            <a:r>
              <a:rPr lang="en-US" dirty="0"/>
              <a:t> to three dwellings</a:t>
            </a:r>
          </a:p>
          <a:p>
            <a:r>
              <a:rPr lang="en-US" dirty="0"/>
              <a:t>Ensure all new build in Lower </a:t>
            </a:r>
            <a:r>
              <a:rPr lang="en-US" dirty="0" err="1"/>
              <a:t>Tysoe</a:t>
            </a:r>
            <a:r>
              <a:rPr lang="en-US" dirty="0"/>
              <a:t> fits with rural residential style</a:t>
            </a:r>
          </a:p>
          <a:p>
            <a:pPr marL="0" indent="0">
              <a:buNone/>
            </a:pPr>
            <a:r>
              <a:rPr lang="en-US" u="sng" dirty="0"/>
              <a:t>Public consultation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Give the residents of Lower </a:t>
            </a:r>
            <a:r>
              <a:rPr lang="en-US" dirty="0" err="1"/>
              <a:t>Tysoe</a:t>
            </a:r>
            <a:r>
              <a:rPr lang="en-US" dirty="0"/>
              <a:t> the opportunity to have their say with the pros and cons of inclusion in the LSV made known to them.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793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Housing Needs Survey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Last Housing Needs Survey carried out December 2011. </a:t>
            </a:r>
          </a:p>
          <a:p>
            <a:pPr lvl="1"/>
            <a:r>
              <a:rPr lang="en-US" dirty="0"/>
              <a:t>Showed level of need for various categories of dwellings. </a:t>
            </a:r>
          </a:p>
          <a:p>
            <a:pPr lvl="1"/>
            <a:r>
              <a:rPr lang="en-US" dirty="0" err="1"/>
              <a:t>Tysoe’s</a:t>
            </a:r>
            <a:r>
              <a:rPr lang="en-US" dirty="0"/>
              <a:t> housing target far greater than the Housing Needs Survey </a:t>
            </a:r>
          </a:p>
          <a:p>
            <a:pPr lvl="1"/>
            <a:r>
              <a:rPr lang="en-US" dirty="0"/>
              <a:t>New NP may require a recent Housing Needs Survey </a:t>
            </a:r>
          </a:p>
          <a:p>
            <a:pPr marL="0" indent="0">
              <a:buNone/>
            </a:pPr>
            <a:r>
              <a:rPr lang="en-US" u="sng" dirty="0"/>
              <a:t>Action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Find out how the last survey can be updated cheaply and efficiently </a:t>
            </a:r>
          </a:p>
          <a:p>
            <a:pPr lvl="1"/>
            <a:r>
              <a:rPr lang="en-US" dirty="0"/>
              <a:t>Talk to Sarah Brooke Taylor, Rural Housing Enabler at SDC to investigate options</a:t>
            </a:r>
          </a:p>
        </p:txBody>
      </p:sp>
    </p:spTree>
    <p:extLst>
      <p:ext uri="{BB962C8B-B14F-4D97-AF65-F5344CB8AC3E}">
        <p14:creationId xmlns:p14="http://schemas.microsoft.com/office/powerpoint/2010/main" val="1091756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Action</a:t>
            </a:r>
          </a:p>
          <a:p>
            <a:r>
              <a:rPr lang="en-US" dirty="0"/>
              <a:t>Contact Matthew Neil to obtain the </a:t>
            </a:r>
            <a:r>
              <a:rPr lang="en-US" dirty="0" err="1"/>
              <a:t>Tysoe</a:t>
            </a:r>
            <a:r>
              <a:rPr lang="en-US" dirty="0"/>
              <a:t> ‘Call for Sites’ information</a:t>
            </a:r>
          </a:p>
          <a:p>
            <a:r>
              <a:rPr lang="en-US" dirty="0"/>
              <a:t>Use Local knowledge to speak to known local land owners regarding potential sites</a:t>
            </a:r>
            <a:r>
              <a:rPr lang="en-US" dirty="0">
                <a:effectLst/>
              </a:rPr>
              <a:t> – (need to decide best way to do this)</a:t>
            </a:r>
          </a:p>
          <a:p>
            <a:r>
              <a:rPr lang="en-US" dirty="0"/>
              <a:t>Consider the incorporation of appropriate SHLAA (Strategic Housing Land Availability Assessment) sites into the plan</a:t>
            </a:r>
            <a:r>
              <a:rPr lang="en-US" dirty="0">
                <a:effectLst/>
              </a:rPr>
              <a:t> </a:t>
            </a:r>
          </a:p>
          <a:p>
            <a:r>
              <a:rPr lang="en-US" dirty="0"/>
              <a:t>Engage a planning expert (Neil Peirce) to assist in the production of the Site plan and its supporting documentation based on updating draft 2 of the current Plan.</a:t>
            </a:r>
            <a:r>
              <a:rPr lang="en-US" dirty="0">
                <a:effectLst/>
              </a:rPr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44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55+ dwellings*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/>
              <a:t>Action</a:t>
            </a:r>
          </a:p>
          <a:p>
            <a:r>
              <a:rPr lang="en-US" dirty="0"/>
              <a:t>Produce a plan of potential sites within LSV, combining:</a:t>
            </a:r>
          </a:p>
          <a:p>
            <a:r>
              <a:rPr lang="en-US" dirty="0"/>
              <a:t>Call for Sites</a:t>
            </a:r>
          </a:p>
          <a:p>
            <a:r>
              <a:rPr lang="en-US" dirty="0"/>
              <a:t>Local knowledge </a:t>
            </a:r>
          </a:p>
          <a:p>
            <a:r>
              <a:rPr lang="en-US" dirty="0"/>
              <a:t>SHLAA sites </a:t>
            </a:r>
          </a:p>
          <a:p>
            <a:r>
              <a:rPr lang="en-US" dirty="0"/>
              <a:t>Incorporate outcomes Housing needs survey</a:t>
            </a:r>
            <a:r>
              <a:rPr lang="en-US" dirty="0">
                <a:effectLst/>
              </a:rPr>
              <a:t> </a:t>
            </a:r>
          </a:p>
          <a:p>
            <a:r>
              <a:rPr lang="en-US" dirty="0"/>
              <a:t>Add a timeline showing when sites put forward i.e. through to 2031</a:t>
            </a:r>
          </a:p>
          <a:p>
            <a:r>
              <a:rPr lang="en-US" dirty="0"/>
              <a:t>Number of dwellings actual number (plus 20%). </a:t>
            </a:r>
          </a:p>
          <a:p>
            <a:pPr marL="0" indent="0">
              <a:buNone/>
            </a:pPr>
            <a:r>
              <a:rPr lang="en-US" sz="2000" dirty="0"/>
              <a:t>* (</a:t>
            </a:r>
            <a:r>
              <a:rPr lang="en-US" sz="2000"/>
              <a:t>This actual figure </a:t>
            </a:r>
            <a:r>
              <a:rPr lang="en-US" sz="2000" dirty="0"/>
              <a:t>may now be fewer than </a:t>
            </a:r>
            <a:r>
              <a:rPr lang="en-US" sz="2000"/>
              <a:t>55).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624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Site Allocation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The VG recommends the Site Allocation is a two pronged process:</a:t>
            </a:r>
          </a:p>
          <a:p>
            <a:r>
              <a:rPr lang="en-US" b="1" dirty="0"/>
              <a:t>Small scale</a:t>
            </a:r>
            <a:r>
              <a:rPr lang="en-US" dirty="0"/>
              <a:t> </a:t>
            </a:r>
            <a:r>
              <a:rPr lang="en-US" b="1" dirty="0"/>
              <a:t>developments</a:t>
            </a:r>
            <a:endParaRPr lang="en-US" dirty="0"/>
          </a:p>
          <a:p>
            <a:pPr lvl="1"/>
            <a:r>
              <a:rPr lang="en-US" dirty="0"/>
              <a:t>Invite </a:t>
            </a:r>
            <a:r>
              <a:rPr lang="en-US" dirty="0" err="1"/>
              <a:t>Tysoe</a:t>
            </a:r>
            <a:r>
              <a:rPr lang="en-US" dirty="0"/>
              <a:t> residents to propose sites up to 3 houses </a:t>
            </a:r>
          </a:p>
          <a:p>
            <a:pPr lvl="1"/>
            <a:r>
              <a:rPr lang="en-US" dirty="0"/>
              <a:t>Cross-reference sites to mapping to eliminate "sensitive" areas / green buffer</a:t>
            </a:r>
          </a:p>
          <a:p>
            <a:pPr lvl="1"/>
            <a:r>
              <a:rPr lang="en-US" dirty="0"/>
              <a:t>Ensure sites comply with core strategy </a:t>
            </a:r>
          </a:p>
          <a:p>
            <a:r>
              <a:rPr lang="en-US" b="1" dirty="0"/>
              <a:t>Large scale developments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Incorporate appropriate any new SHLAA sites into the plan.  </a:t>
            </a:r>
          </a:p>
          <a:p>
            <a:pPr lvl="1"/>
            <a:r>
              <a:rPr lang="en-US" dirty="0"/>
              <a:t>Identify larger sites (up to say 20 dwellings) </a:t>
            </a:r>
          </a:p>
          <a:p>
            <a:pPr lvl="1"/>
            <a:r>
              <a:rPr lang="en-US" dirty="0"/>
              <a:t>Obtain the owners agreement to include in NP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055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971</Words>
  <Application>Microsoft Office PowerPoint</Application>
  <PresentationFormat>Widescreen</PresentationFormat>
  <Paragraphs>121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TYSOE NEIGHBOURHOOD PLAN REPORT</vt:lpstr>
      <vt:lpstr>Contents</vt:lpstr>
      <vt:lpstr>The Brief</vt:lpstr>
      <vt:lpstr>Importance of the NP</vt:lpstr>
      <vt:lpstr> The LSV boundary </vt:lpstr>
      <vt:lpstr>Housing Needs Survey</vt:lpstr>
      <vt:lpstr>Identifying Sites</vt:lpstr>
      <vt:lpstr>55+ dwellings*</vt:lpstr>
      <vt:lpstr>Site Allocation 1</vt:lpstr>
      <vt:lpstr>Site Allocation 2</vt:lpstr>
      <vt:lpstr>Consultation 1 – Aspirations &amp; Opinions</vt:lpstr>
      <vt:lpstr>Consultation 2 - Interactive consultation</vt:lpstr>
      <vt:lpstr>Consultation 3 - Views on the Site Plan </vt:lpstr>
      <vt:lpstr>Consultation 4 –With Developers</vt:lpstr>
      <vt:lpstr>Conclusion</vt:lpstr>
      <vt:lpstr>Next stage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Shirley Cherry</dc:creator>
  <cp:lastModifiedBy>Jane</cp:lastModifiedBy>
  <cp:revision>32</cp:revision>
  <dcterms:created xsi:type="dcterms:W3CDTF">2016-07-09T05:27:46Z</dcterms:created>
  <dcterms:modified xsi:type="dcterms:W3CDTF">2016-07-25T16:05:28Z</dcterms:modified>
</cp:coreProperties>
</file>